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6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665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68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296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87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389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589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047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416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3559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3863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441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AAD508-91B4-47DF-94BC-AB39A2ACE154}" type="datetimeFigureOut">
              <a:rPr lang="es-ES" smtClean="0"/>
              <a:t>20/01/2016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12EF1-B193-45B7-BE6A-3BD7523B2D3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6191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uralvia.com/isum/Main?ISUM_ID=portlets_area&amp;ISUM_SCR=linkServiceScr&amp;ISUM_CIPH=yYaQO0cu2pfa/wUlXY179ffEfFon//ZeMUA8Q8DZtd79B077TnDWIaGVzmEsh16+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-1" y="0"/>
            <a:ext cx="10361845" cy="6756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1486" y="0"/>
            <a:ext cx="3671248" cy="286898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2019869" y="3616657"/>
            <a:ext cx="6701050" cy="1323833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4000" b="1" dirty="0" smtClean="0">
                <a:solidFill>
                  <a:schemeClr val="tx1"/>
                </a:solidFill>
              </a:rPr>
              <a:t>2015</a:t>
            </a:r>
            <a:endParaRPr lang="es-E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08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816225"/>
              </p:ext>
            </p:extLst>
          </p:nvPr>
        </p:nvGraphicFramePr>
        <p:xfrm>
          <a:off x="928468" y="1857436"/>
          <a:ext cx="10578904" cy="17735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69748"/>
                <a:gridCol w="1449604"/>
                <a:gridCol w="4780491"/>
                <a:gridCol w="1279061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TERREMOTO NEPAL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29/04/2015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TRF.SACRAMENTO ROJAS RIVERO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50,00 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ACTIVIDADES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20/03/2015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COLEGIO PUBLICO EL PRADILLO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500,00 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CONGO COOPERA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04/03/2015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TRF. COOPERA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-7.020,00 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PABLO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03/03/2015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QUISQUEYA SONRIE BANDAS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500,00 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ACTIVIDADES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03/02/2015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DIA CULTURAL DIPUTACIÓPN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300,00 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PABLO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30/01/2015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CARRERA NOCTURNA MANZANARES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>
                          <a:effectLst/>
                        </a:rPr>
                        <a:t>906,00  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</a:rPr>
                        <a:t>GLOBALCAJA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01/01/2015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</a:rPr>
                        <a:t>EN CUENTA AÑO 2014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600" u="none" strike="noStrike" dirty="0">
                          <a:effectLst/>
                        </a:rPr>
                        <a:t>3.313,10  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21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redondeado 1"/>
          <p:cNvSpPr/>
          <p:nvPr/>
        </p:nvSpPr>
        <p:spPr>
          <a:xfrm>
            <a:off x="920174" y="1429581"/>
            <a:ext cx="9427873" cy="5181504"/>
          </a:xfrm>
          <a:prstGeom prst="roundRect">
            <a:avLst/>
          </a:prstGeom>
          <a:gradFill>
            <a:gsLst>
              <a:gs pos="0">
                <a:schemeClr val="bg1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2014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3516924" y="1609575"/>
            <a:ext cx="4213744" cy="44711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A TENER EN CUENTA….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428340" y="2188373"/>
            <a:ext cx="8418938" cy="123138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No somos especialistas en preparar balances económicos (Como podréis observar), por tanto hemos elaborado un breve documento que explique MUY CLARAMENTE TODOS LOS MOVIMIENTOS DE SONRISAS Y MONTAÑAS DURANTE EL AÑO 2015.</a:t>
            </a:r>
            <a:endParaRPr lang="es-ES" sz="1600" b="1" dirty="0">
              <a:solidFill>
                <a:schemeClr val="tx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428340" y="3551440"/>
            <a:ext cx="8418938" cy="272275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ES" sz="1600" b="1" dirty="0" smtClean="0">
                <a:solidFill>
                  <a:schemeClr val="tx1"/>
                </a:solidFill>
              </a:rPr>
              <a:t>1.- En la primera hoja, podréis ver un resumen de lo recaudado y lo gastado en cada uno de los proyectos. Así como la cantidad restante que queda por invertir.</a:t>
            </a:r>
          </a:p>
          <a:p>
            <a:pPr algn="just"/>
            <a:endParaRPr lang="es-ES" sz="1600" b="1" dirty="0">
              <a:solidFill>
                <a:schemeClr val="tx1"/>
              </a:solidFill>
            </a:endParaRPr>
          </a:p>
          <a:p>
            <a:pPr algn="just"/>
            <a:endParaRPr lang="es-ES" sz="16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1600" b="1" dirty="0" smtClean="0">
                <a:solidFill>
                  <a:schemeClr val="tx1"/>
                </a:solidFill>
              </a:rPr>
              <a:t>2.- A continuación os adjuntamos, el Excel con los movimientos bancarios, y las aportaciones de cada uno de vosotros. La columna de la izquierda corresponde con el proyecto al que ha sido asignado tanto el ingreso como el gasto.</a:t>
            </a:r>
          </a:p>
          <a:p>
            <a:pPr algn="ctr"/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2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860515"/>
              </p:ext>
            </p:extLst>
          </p:nvPr>
        </p:nvGraphicFramePr>
        <p:xfrm>
          <a:off x="559558" y="1556922"/>
          <a:ext cx="10596122" cy="3559119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5194128"/>
                <a:gridCol w="1631852"/>
                <a:gridCol w="1547447"/>
                <a:gridCol w="2222695"/>
              </a:tblGrid>
              <a:tr h="34475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2400" b="1" u="none" strike="noStrike" dirty="0">
                          <a:effectLst/>
                        </a:rPr>
                        <a:t>SONRISAS Y MONTAÑAS</a:t>
                      </a:r>
                      <a:endParaRPr lang="es-ES" sz="2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872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PROYECTO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effectLst/>
                        </a:rPr>
                        <a:t>INGRESOS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 smtClean="0">
                          <a:effectLst/>
                        </a:rPr>
                        <a:t>GASTOS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800" b="1" u="none" strike="noStrike" dirty="0">
                          <a:effectLst/>
                        </a:rPr>
                        <a:t>IMPORTE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PROYECTO </a:t>
                      </a:r>
                      <a:r>
                        <a:rPr lang="es-ES" sz="1800" b="1" u="none" strike="noStrike" dirty="0" smtClean="0">
                          <a:effectLst/>
                        </a:rPr>
                        <a:t>REPUBLICA</a:t>
                      </a:r>
                      <a:r>
                        <a:rPr lang="es-ES" sz="1800" b="1" u="none" strike="noStrike" baseline="0" dirty="0" smtClean="0">
                          <a:effectLst/>
                        </a:rPr>
                        <a:t> DOMINICANA </a:t>
                      </a:r>
                      <a:r>
                        <a:rPr lang="es-ES" sz="1800" b="1" u="none" strike="noStrike" baseline="0" dirty="0" smtClean="0">
                          <a:effectLst/>
                        </a:rPr>
                        <a:t>(Pablo Moraga)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1464,52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1464,52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CONGO </a:t>
                      </a:r>
                      <a:r>
                        <a:rPr lang="es-ES" sz="1800" b="1" u="none" strike="noStrike" dirty="0" smtClean="0">
                          <a:effectLst/>
                        </a:rPr>
                        <a:t>2016 (Adelanto proyecto niños</a:t>
                      </a:r>
                      <a:r>
                        <a:rPr lang="es-ES" sz="1800" b="1" u="none" strike="noStrike" baseline="0" dirty="0" smtClean="0">
                          <a:effectLst/>
                        </a:rPr>
                        <a:t> soldado</a:t>
                      </a:r>
                      <a:r>
                        <a:rPr lang="es-ES" sz="1800" b="1" u="none" strike="noStrike" dirty="0" smtClean="0">
                          <a:effectLst/>
                        </a:rPr>
                        <a:t>)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-1000</a:t>
                      </a:r>
                      <a:endParaRPr lang="es-E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CONGO </a:t>
                      </a:r>
                      <a:r>
                        <a:rPr lang="es-ES" sz="1800" b="1" u="none" strike="noStrike" dirty="0" smtClean="0">
                          <a:effectLst/>
                        </a:rPr>
                        <a:t> ONG COOPERA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7020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-7020</a:t>
                      </a:r>
                      <a:endParaRPr lang="es-E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>
                          <a:effectLst/>
                        </a:rPr>
                        <a:t>TERREMOTO NEPAL</a:t>
                      </a:r>
                      <a:endParaRPr lang="es-E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10676,44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4942,40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effectLst/>
                        </a:rPr>
                        <a:t>5728,04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INTERCAMBIO </a:t>
                      </a:r>
                      <a:r>
                        <a:rPr lang="es-ES" sz="1800" b="1" u="none" strike="noStrike" dirty="0" smtClean="0">
                          <a:effectLst/>
                        </a:rPr>
                        <a:t>JUVENIL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16343,4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19823,20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**-</a:t>
                      </a:r>
                      <a:r>
                        <a:rPr lang="es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3479,8</a:t>
                      </a:r>
                      <a:endParaRPr lang="es-E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 smtClean="0">
                          <a:effectLst/>
                        </a:rPr>
                        <a:t>ACTIVIDADES VARIAS DE SONRISAS Y MONTAÑAS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2344,10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2344,1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>
                          <a:effectLst/>
                        </a:rPr>
                        <a:t>EN CUENTA 2014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3313,10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>
                          <a:effectLst/>
                        </a:rPr>
                        <a:t>3313,1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49125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1" u="none" strike="noStrike" dirty="0" smtClean="0">
                          <a:effectLst/>
                        </a:rPr>
                        <a:t>COMISIONES BANCO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-12</a:t>
                      </a:r>
                      <a:endParaRPr lang="es-ES" sz="18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 </a:t>
                      </a:r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>
                          <a:effectLst/>
                        </a:rPr>
                        <a:t> </a:t>
                      </a:r>
                      <a:endParaRPr lang="es-ES" sz="1800" b="0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87296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u="none" strike="noStrike" dirty="0" smtClean="0">
                          <a:effectLst/>
                        </a:rPr>
                        <a:t>TOTAL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2000" b="1" u="none" strike="noStrike" dirty="0">
                          <a:effectLst/>
                        </a:rPr>
                        <a:t>1337,96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710421" y="5546142"/>
            <a:ext cx="10057663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* Los importes expresados, son en €</a:t>
            </a:r>
          </a:p>
          <a:p>
            <a:pPr algn="ctr"/>
            <a:r>
              <a:rPr lang="es-ES" sz="1600" b="1" dirty="0" smtClean="0">
                <a:solidFill>
                  <a:schemeClr val="tx1"/>
                </a:solidFill>
              </a:rPr>
              <a:t>** Los 3.479,8 € serán devueltos por la Unión Europea durante el primer semestre del 2016.</a:t>
            </a:r>
            <a:endParaRPr lang="es-ES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2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4107670"/>
              </p:ext>
            </p:extLst>
          </p:nvPr>
        </p:nvGraphicFramePr>
        <p:xfrm>
          <a:off x="900331" y="1429581"/>
          <a:ext cx="9495695" cy="4893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5427"/>
                <a:gridCol w="1301173"/>
                <a:gridCol w="3849444"/>
                <a:gridCol w="1589651"/>
              </a:tblGrid>
              <a:tr h="219876"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u="none" strike="noStrike">
                          <a:effectLst/>
                        </a:rPr>
                        <a:t>PROYECTO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34" marR="8634" marT="863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u="none" strike="noStrike">
                          <a:effectLst/>
                        </a:rPr>
                        <a:t>FECHA</a:t>
                      </a:r>
                      <a:endParaRPr lang="es-ES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34" marR="8634" marT="863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u="none" strike="noStrike" dirty="0">
                          <a:effectLst/>
                        </a:rPr>
                        <a:t>CONCEPTO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34" marR="8634" marT="863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2000" b="1" u="none" strike="noStrike" dirty="0">
                          <a:effectLst/>
                        </a:rPr>
                        <a:t>IMPORTE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34" marR="8634" marT="8634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1832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23/12/2015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sng" strike="noStrike" dirty="0">
                          <a:effectLst/>
                          <a:hlinkClick r:id="rId4"/>
                        </a:rPr>
                        <a:t>TRF.MARTA MOLINA FERNANDEZ (RESTANTE)</a:t>
                      </a:r>
                      <a:endParaRPr lang="es-ES" sz="1200" b="0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887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ACTIVIDADES  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23/12/2015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sng" strike="noStrike">
                          <a:effectLst/>
                          <a:hlinkClick r:id="rId4"/>
                        </a:rPr>
                        <a:t>AYTO MIGUELTURRA</a:t>
                      </a:r>
                      <a:endParaRPr lang="es-E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100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23/12/2015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MAS SALUD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25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ACTIVIDADES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23/12/2015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FESTIVAL SOLIDARIO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284,1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COMISIONES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15/12/2015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LIQ.CTA.VISTA 4299266728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-6</a:t>
                      </a:r>
                      <a:endParaRPr lang="es-ES" sz="1200" b="0" i="0" u="none" strike="noStrike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CONGO 2016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02/12/2015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sng" strike="noStrike">
                          <a:effectLst/>
                          <a:hlinkClick r:id="rId4"/>
                        </a:rPr>
                        <a:t>TRF. ONG COOPERA</a:t>
                      </a:r>
                      <a:endParaRPr lang="es-E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-1.000,00</a:t>
                      </a:r>
                      <a:endParaRPr lang="es-ES" sz="1200" b="0" i="0" u="none" strike="noStrike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30/11/2015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PROYECTO NEPAL MARTA Y JERO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-1.493,39</a:t>
                      </a:r>
                      <a:endParaRPr lang="es-ES" sz="1200" b="0" i="0" u="none" strike="noStrike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20/11/2015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CARNICERIA SALVADOR DEL MUNDO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41,26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20/11/2015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sng" strike="noStrike">
                          <a:effectLst/>
                          <a:hlinkClick r:id="rId4"/>
                        </a:rPr>
                        <a:t>TRF. FARMAMUNDI</a:t>
                      </a:r>
                      <a:endParaRPr lang="es-E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-506,61</a:t>
                      </a:r>
                      <a:endParaRPr lang="es-ES" sz="1200" b="0" i="0" u="none" strike="noStrike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18/11/2015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PROYECTO NEPAL MARTA Y GERO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-1.000,00</a:t>
                      </a:r>
                      <a:endParaRPr lang="es-ES" sz="1200" b="0" i="0" u="none" strike="noStrike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366458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03/11/2015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CORRICOLLANO RECAUDACIÓN SOLIDARIA 2ª CENAGAS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310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02/11/2015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HALOWEN JARDIN DE LA ARMONIA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80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26/10/2015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sng" strike="noStrike">
                          <a:effectLst/>
                          <a:hlinkClick r:id="rId4"/>
                        </a:rPr>
                        <a:t>TRF. AUTOCARES MARQUEZ</a:t>
                      </a:r>
                      <a:endParaRPr lang="es-E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-750</a:t>
                      </a:r>
                      <a:endParaRPr lang="es-ES" sz="1200" b="0" i="0" u="none" strike="noStrike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26/10/2015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NEPAL. BEATRIZ EXTREMIANA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80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15/10/2015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JORGE 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-90</a:t>
                      </a:r>
                      <a:endParaRPr lang="es-ES" sz="1200" b="0" i="0" u="none" strike="noStrike">
                        <a:solidFill>
                          <a:srgbClr val="CC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ACTIVIDADES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none" strike="noStrike">
                          <a:effectLst/>
                        </a:rPr>
                        <a:t>09/10/2015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1200" u="sng" strike="noStrike">
                          <a:effectLst/>
                          <a:hlinkClick r:id="rId4"/>
                        </a:rPr>
                        <a:t>TRF. AYUNTAMIENTO DE MIGUELTURRA</a:t>
                      </a:r>
                      <a:endParaRPr lang="es-ES" sz="1200" b="0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ES" sz="1200" u="none" strike="noStrike">
                          <a:effectLst/>
                        </a:rPr>
                        <a:t>240</a:t>
                      </a:r>
                      <a:endParaRPr lang="es-ES" sz="1200" b="0" i="0" u="none" strike="noStrike">
                        <a:solidFill>
                          <a:srgbClr val="333333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ctr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29/09/2015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AUTOCARES MARQUEZ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-440,00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22/09/2015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MADRONA ACTIVA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-4.083,00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22/09/2015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AUTOCARES MARQUEZ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-440,01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22/09/2015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AUTOCARES MARQUEZ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-950,00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12/08/2015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EMISION DE ORDEN DE PAGO. (Vuelos)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-4.870,00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07/08/2015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MADRONA ACTIVA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-1.600,00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</a:tr>
              <a:tr h="18322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07/08/2015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AUTOCARES MARQUEZ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-600,00 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34" marR="8634" marT="8634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093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29666"/>
              </p:ext>
            </p:extLst>
          </p:nvPr>
        </p:nvGraphicFramePr>
        <p:xfrm>
          <a:off x="1378632" y="1127609"/>
          <a:ext cx="9523828" cy="5628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3589"/>
                <a:gridCol w="1305029"/>
                <a:gridCol w="4303714"/>
                <a:gridCol w="1151496"/>
              </a:tblGrid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INTERCAMBIO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05/08/2015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PAPELERIA MIGUELTURRA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-641,19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05/08/2015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MARIA SANTOS SANCHEZ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593,00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03/08/2015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FUNDACION REAL DREAMS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197,89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INTERCAMBIO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29/07/2015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INSTITUTO DE LA JUVENTUD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15.738,40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21/07/2015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FUNDACION REAL DREAMS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133,17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20/07/2015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HOSTELERIA DE LA MORENA SANCHEZ SLU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-1.224,60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15/07/2015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RESTO 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605,00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14/07/2015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PUNTO DIP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-219,45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14/07/2015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GLOBOEXPERTO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-62,80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14/07/2015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LAVANDERIA INDUSTRIAL AZUL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-26,62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 dirty="0">
                          <a:effectLst/>
                        </a:rPr>
                        <a:t>TERREMOTO NEPAL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03/07/2015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TOMAS BENITO PEDREGAL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50,00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30/06/2015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GASTOS 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-1.500,00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30/06/2015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RCBO.MAPFRE FAMILIAR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-256,33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22/06/2015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TRF. ALBERGUE SANTA CRUZ DE MARCENADO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-585,20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22/06/2015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GASTOS INTERCAMBIO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-1.000,00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COMISIONES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16/06/2015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LIQ.CTA.VISTA  4299266728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-6,00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12/06/2015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FUNDACION REAL DREAMS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138,86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ACTIVIDADES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11/06/2015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DIPUTACION PROVINCIAL DE CIUDAD REAL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920,00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305150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08/06/2015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HOMENAJE BANDA MUNICIPAL DE MUSICA MIGUELTURR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256,40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28/05/2015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ANTONIO JESUS RODRIGUEZ GARRIDO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20,00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PABLO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25/05/2015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12 HORAS MANZANARES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58,52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25/05/2015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MAS SALUD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24,00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25/05/2015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ESCUELA INFANTIL COLETAS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157,36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22/05/2015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TRF. ANTONIA MARIA GARCIA PALOMO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>
                          <a:effectLst/>
                        </a:rPr>
                        <a:t>100,00  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  <a:tr h="168591"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TERREMOTO NEPAL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u="none" strike="noStrike">
                          <a:effectLst/>
                        </a:rPr>
                        <a:t>20/05/2015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TRF. ARRIBAS ALPUENTE MARIA VICENTA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400" u="none" strike="noStrike" dirty="0">
                          <a:effectLst/>
                        </a:rPr>
                        <a:t>100,00  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430" marR="8430" marT="843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604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40265"/>
              </p:ext>
            </p:extLst>
          </p:nvPr>
        </p:nvGraphicFramePr>
        <p:xfrm>
          <a:off x="1438806" y="1429581"/>
          <a:ext cx="8915016" cy="5125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78117"/>
                <a:gridCol w="1406769"/>
                <a:gridCol w="4023360"/>
                <a:gridCol w="1406770"/>
              </a:tblGrid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TERREMOTO NEPAL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20/05/2015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ESTEBAN RUIZ DE LEON DE LA HOZ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19/05/2015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TRF. MARIA PILAR AGUDO FERNANDEZ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80,00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TRF.KARLA LEJARRETA LOPEZ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PASTILLAS POTABILIZADORAS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-117,30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AYUDA DE ALICANTE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136,50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NATALIA LOPEZ HEDROSA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INTERCAMBIO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13/05/2015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TRF. ALBERGUE SANTA CRUZ DE MARCENADO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-574,00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TERREMOTO NEPAL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13/05/2015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SANTOS SANCHEZ MARIA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LUISMI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PATRICIA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PAQUI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LUISA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PETRI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ABIGAIL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ISABELA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FAMILIA MARIBEL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TRABAJADORES EDUCACION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235,00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LA SOLANA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FAMILIA MARTIN DEL BURGO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MONSERRAT SEGURA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160,00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NOUSALUD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JAVIER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CAROLINA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KEDADILLAS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70,00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5039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PAY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100,00 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761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535155"/>
              </p:ext>
            </p:extLst>
          </p:nvPr>
        </p:nvGraphicFramePr>
        <p:xfrm>
          <a:off x="1195755" y="1438325"/>
          <a:ext cx="9439420" cy="50415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9097"/>
                <a:gridCol w="1293461"/>
                <a:gridCol w="4265572"/>
                <a:gridCol w="1141290"/>
              </a:tblGrid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CRUZ Y PILAR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JOSE ANTONIO PECO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LUIS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MILLAN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MARIA CRIADO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FAMILIA ALICIA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VIOLETA JIMENEZ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MIGUEL MARTIN ILLESCAS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JUAN ANTONIO GARCIA PALOMARES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CARLA GARCIA MUÑOZ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JOSE LUIS GONZALEZ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 dirty="0">
                          <a:effectLst/>
                        </a:rPr>
                        <a:t>JORDI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ANONIMO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10,00 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GASTOS  VARIOS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-634,00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JULIAN DEL AMO ESPADA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12/05/2015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BEATRIZ ROJO ALONSO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11/05/2015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BLANCA BIENVENIDO VILLALBA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370,00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08/05/2015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TRF. ALAITZ ELIZONDO SAN VICENTE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08/05/2015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CARMEN SANCHEZ DE LA NIETA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06/05/2015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FRANCISCO ANGEL VALDEPENAS ANDUJAR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05/05/2015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SERGIO CARRETERO GALINDO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05/05/2015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JUANA CALVO LEON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05/05/2015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GEMMA MARIA GUERRERO GONZALEZ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05/05/2015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MARIA ISABEL FUENTES DEL BURGO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01662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05/05/2015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FRANCISCO JAVIER MARTIN ALVAREZ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50,00 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1280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38527"/>
              </p:ext>
            </p:extLst>
          </p:nvPr>
        </p:nvGraphicFramePr>
        <p:xfrm>
          <a:off x="1083212" y="1684942"/>
          <a:ext cx="9481624" cy="4789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51343"/>
                <a:gridCol w="1299245"/>
                <a:gridCol w="4284643"/>
                <a:gridCol w="1146393"/>
              </a:tblGrid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AMALIA VAZQUEZ HERNANDEZ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ITXASO MARTINEZ DE CONTRASTA MORI IG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TRF. JOSE GARCIA DEL FRESNO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80,00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DAVID GARCIA RUIZ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TRF. MARIA DEL MAR JIMENEZ MARTIN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PECO SANCHEZ JOSE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SANCHEZ DUQUE JUAN CARLOS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ASENSIO ABELLAN JESUS RAMON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GARCIA SANCHEZ REGINA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JOSE MARIA IZQUIERDO GARCIA DE MATEOS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MARIA CRISTINA CANO MARTIN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MARIA PEREZ ULLEN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LORENA DESDENTADO ESPINOSA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TRF. MARIA DESAMPARADOS SERNA FERNANDEZ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LORENA DESDENTADO ESPINOSA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TRF. MARIA DEL PILAR NOVALBOS GARCIA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JULIO GOMEZ CAMACHO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LORENA GARCIA GARCIA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60,00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MARI SANTOS SANCHEZ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ALEJANDRO MORALES NARANJO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04/05/2015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ANTONIA CORRAL MUNOZ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MONICA CANTON TORRES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TRF.ANA BELEN FLORES SOSA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TOT MEDICAL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-1.101,10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74054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NEPAL MARGARITA LOZANO TERCERO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30,00 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805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084" y="0"/>
            <a:ext cx="1423916" cy="1112752"/>
          </a:xfrm>
          <a:prstGeom prst="rect">
            <a:avLst/>
          </a:prstGeom>
        </p:spPr>
      </p:pic>
      <p:pic>
        <p:nvPicPr>
          <p:cNvPr id="6" name="Picture 4" descr="http://thumbs.dreamstime.com/z/extracto-del-arco-iris-que-curva-la-l%C3%ADnea-vides-639071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423"/>
          <a:stretch/>
        </p:blipFill>
        <p:spPr bwMode="auto">
          <a:xfrm>
            <a:off x="0" y="14857"/>
            <a:ext cx="10768084" cy="109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ángulo 6"/>
          <p:cNvSpPr/>
          <p:nvPr/>
        </p:nvSpPr>
        <p:spPr>
          <a:xfrm>
            <a:off x="3249638" y="331686"/>
            <a:ext cx="4768946" cy="470171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>
                <a:solidFill>
                  <a:schemeClr val="tx1"/>
                </a:solidFill>
              </a:rPr>
              <a:t>MEMORIA ECONÓMICA </a:t>
            </a:r>
            <a:r>
              <a:rPr lang="es-ES" sz="2400" b="1" dirty="0" smtClean="0">
                <a:solidFill>
                  <a:schemeClr val="tx1"/>
                </a:solidFill>
              </a:rPr>
              <a:t>2015</a:t>
            </a:r>
            <a:endParaRPr lang="es-ES" sz="2400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488866"/>
              </p:ext>
            </p:extLst>
          </p:nvPr>
        </p:nvGraphicFramePr>
        <p:xfrm>
          <a:off x="1173920" y="1477686"/>
          <a:ext cx="9594164" cy="53803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3999"/>
                <a:gridCol w="1314667"/>
                <a:gridCol w="4335500"/>
                <a:gridCol w="1159998"/>
              </a:tblGrid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NEPAL A. MUSICAL CRISTO DE LA PIEDAD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APORTACION ENCARNI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MªJOSE FERNANDEZ-SOCUELLAMOS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MARIA DEL PRADO CRESPO SERRANO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ESTHER SERRANO FERNANDEZ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TRF.ANA MARTIN NAVAS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GONZALEZ RUIZ ASCENSION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GLORIA LANCHAS GARCIA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FERNANDO SERRANO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AUTOTRAK S.L.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800,00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INMACULADA LUCIA MARTIN GARCIA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225880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ROSA MAR.A ORTEGA COLLAZO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GREGORIO CARMONA MARQUEZ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BLAS GOMEZ RODRIGO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C.SAR AR.VALO LOZANO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JOSE MORENO SERRANO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TRF. MARIA JOSEFA POVEDA JURADO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CRISTINA GARCIA ESTEBAN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56637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JOSE MORAL MORENO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50,00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JOSE LUIS PEREZ DE INESTROSA MARTINE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40,00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30/04/2015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JUAN ANGEL RIVAS GARCIA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20,00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29/04/2015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MARIA VAZQUEZ HERNANDEZ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29/04/2015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MARIA DEL CARMEN SALCEDO PEINADO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100,00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29/04/2015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BEGONA MADERO SANCHEZ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>
                          <a:effectLst/>
                        </a:rPr>
                        <a:t>30,00  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  <a:tr h="199481"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TERREMOTO NEPAL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29/04/2015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200" u="none" strike="noStrike">
                          <a:effectLst/>
                        </a:rPr>
                        <a:t>TRF. ADRIAN MORENO MERINO</a:t>
                      </a:r>
                      <a:endParaRPr lang="es-E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200" u="none" strike="noStrike" dirty="0">
                          <a:effectLst/>
                        </a:rPr>
                        <a:t>10,00  </a:t>
                      </a:r>
                      <a:endParaRPr lang="es-E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703" marR="8703" marT="870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8690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1518</Words>
  <Application>Microsoft Office PowerPoint</Application>
  <PresentationFormat>Panorámica</PresentationFormat>
  <Paragraphs>683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ExploraActiva</dc:creator>
  <cp:lastModifiedBy>Maria</cp:lastModifiedBy>
  <cp:revision>9</cp:revision>
  <dcterms:created xsi:type="dcterms:W3CDTF">2016-01-19T10:43:25Z</dcterms:created>
  <dcterms:modified xsi:type="dcterms:W3CDTF">2016-01-20T17:08:15Z</dcterms:modified>
</cp:coreProperties>
</file>